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mov" ContentType="video/unknown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73" r:id="rId2"/>
    <p:sldId id="272" r:id="rId3"/>
    <p:sldId id="305" r:id="rId4"/>
    <p:sldId id="297" r:id="rId5"/>
    <p:sldId id="277" r:id="rId6"/>
    <p:sldId id="261" r:id="rId7"/>
    <p:sldId id="275" r:id="rId8"/>
    <p:sldId id="282" r:id="rId9"/>
    <p:sldId id="300" r:id="rId10"/>
    <p:sldId id="299" r:id="rId11"/>
    <p:sldId id="306" r:id="rId12"/>
    <p:sldId id="301" r:id="rId13"/>
    <p:sldId id="298" r:id="rId14"/>
    <p:sldId id="302" r:id="rId15"/>
    <p:sldId id="296" r:id="rId16"/>
    <p:sldId id="311" r:id="rId17"/>
    <p:sldId id="278" r:id="rId18"/>
    <p:sldId id="312" r:id="rId19"/>
    <p:sldId id="279" r:id="rId20"/>
    <p:sldId id="289" r:id="rId21"/>
    <p:sldId id="313" r:id="rId22"/>
    <p:sldId id="286" r:id="rId23"/>
    <p:sldId id="266" r:id="rId24"/>
    <p:sldId id="314" r:id="rId25"/>
    <p:sldId id="284" r:id="rId26"/>
    <p:sldId id="315" r:id="rId27"/>
    <p:sldId id="316" r:id="rId28"/>
    <p:sldId id="263" r:id="rId29"/>
    <p:sldId id="317" r:id="rId30"/>
    <p:sldId id="290" r:id="rId31"/>
    <p:sldId id="292" r:id="rId32"/>
    <p:sldId id="295" r:id="rId33"/>
    <p:sldId id="318" r:id="rId34"/>
    <p:sldId id="294" r:id="rId35"/>
    <p:sldId id="291" r:id="rId36"/>
    <p:sldId id="270" r:id="rId37"/>
    <p:sldId id="303" r:id="rId38"/>
    <p:sldId id="304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6" autoAdjust="0"/>
    <p:restoredTop sz="94660"/>
  </p:normalViewPr>
  <p:slideViewPr>
    <p:cSldViewPr snapToGrid="0" snapToObjects="1">
      <p:cViewPr>
        <p:scale>
          <a:sx n="85" d="100"/>
          <a:sy n="85" d="100"/>
        </p:scale>
        <p:origin x="-1984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1" Type="http://schemas.openxmlformats.org/officeDocument/2006/relationships/image" Target="../media/image37.emf"/><Relationship Id="rId2" Type="http://schemas.openxmlformats.org/officeDocument/2006/relationships/image" Target="../media/image3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media/image1.jpg>
</file>

<file path=ppt/media/image10.png>
</file>

<file path=ppt/media/image11.png>
</file>

<file path=ppt/media/image12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4.jpg>
</file>

<file path=ppt/media/image46.jp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A1340-3885-774B-9A48-3B67AA89FF2B}" type="datetimeFigureOut">
              <a:rPr lang="en-US" smtClean="0"/>
              <a:t>8/26/16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AD96-DA37-4D46-AF66-58153B4ED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69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 constant</a:t>
            </a:r>
            <a:r>
              <a:rPr lang="en-US" baseline="0" dirty="0" smtClean="0"/>
              <a:t>ly seeing data. This is the Bayesian brain Hypothesis. We want to model the world around us. Our brain is doing the same thing.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20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47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9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and how do we do simulations. Create a LARGE set of data, why do you do this, can you recover the parameters, are they correlated. How small a set of data can you get to still get a reasonable result. Can you separate the model families. </a:t>
            </a:r>
            <a:r>
              <a:rPr lang="en-US" baseline="0" dirty="0" err="1" smtClean="0"/>
              <a:t>Fminsearch</a:t>
            </a:r>
            <a:r>
              <a:rPr lang="en-US" baseline="0" dirty="0" smtClean="0"/>
              <a:t>, gradient descent, then sampling and VB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925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question</a:t>
            </a:r>
            <a:r>
              <a:rPr lang="en-US" baseline="0" dirty="0" smtClean="0"/>
              <a:t> now is: how do we select the best model?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5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78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4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5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5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0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8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04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63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2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fld id="{16DCBCF2-565F-FF4F-8A2A-1F2FE06E2392}" type="datetimeFigureOut">
              <a:rPr lang="en-US" smtClean="0"/>
              <a:pPr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fld id="{4D6DB10E-336D-E64E-BF06-3AD490378A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730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Special Elite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Special Elite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Special Elite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Special Elite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Special Elite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Special Elite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package" Target="../embeddings/Microsoft_Word_Document6.docx"/><Relationship Id="rId12" Type="http://schemas.openxmlformats.org/officeDocument/2006/relationships/image" Target="../media/image17.emf"/><Relationship Id="rId13" Type="http://schemas.openxmlformats.org/officeDocument/2006/relationships/package" Target="../embeddings/Microsoft_Word_Document7.docx"/><Relationship Id="rId14" Type="http://schemas.openxmlformats.org/officeDocument/2006/relationships/image" Target="../media/image1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13.emf"/><Relationship Id="rId5" Type="http://schemas.openxmlformats.org/officeDocument/2006/relationships/package" Target="../embeddings/Microsoft_Word_Document3.docx"/><Relationship Id="rId6" Type="http://schemas.openxmlformats.org/officeDocument/2006/relationships/image" Target="../media/image14.emf"/><Relationship Id="rId7" Type="http://schemas.openxmlformats.org/officeDocument/2006/relationships/package" Target="../embeddings/Microsoft_Word_Document4.docx"/><Relationship Id="rId8" Type="http://schemas.openxmlformats.org/officeDocument/2006/relationships/image" Target="../media/image15.emf"/><Relationship Id="rId9" Type="http://schemas.openxmlformats.org/officeDocument/2006/relationships/package" Target="../embeddings/Microsoft_Word_Document5.docx"/><Relationship Id="rId10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package" Target="../embeddings/Microsoft_Word_Document8.docx"/><Relationship Id="rId7" Type="http://schemas.openxmlformats.org/officeDocument/2006/relationships/image" Target="../media/image2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4" Type="http://schemas.openxmlformats.org/officeDocument/2006/relationships/image" Target="../media/image29.emf"/><Relationship Id="rId5" Type="http://schemas.openxmlformats.org/officeDocument/2006/relationships/package" Target="../embeddings/Microsoft_Word_Document10.docx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package" Target="../embeddings/Microsoft_Word_Document15.docx"/><Relationship Id="rId12" Type="http://schemas.openxmlformats.org/officeDocument/2006/relationships/image" Target="../media/image41.emf"/><Relationship Id="rId13" Type="http://schemas.openxmlformats.org/officeDocument/2006/relationships/package" Target="../embeddings/Microsoft_Word_Document16.docx"/><Relationship Id="rId14" Type="http://schemas.openxmlformats.org/officeDocument/2006/relationships/package" Target="../embeddings/Microsoft_Word_Document17.docx"/><Relationship Id="rId15" Type="http://schemas.openxmlformats.org/officeDocument/2006/relationships/package" Target="../embeddings/Microsoft_Word_Document18.docx"/><Relationship Id="rId16" Type="http://schemas.openxmlformats.org/officeDocument/2006/relationships/image" Target="../media/image4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Word_Document11.docx"/><Relationship Id="rId4" Type="http://schemas.openxmlformats.org/officeDocument/2006/relationships/image" Target="../media/image37.emf"/><Relationship Id="rId5" Type="http://schemas.openxmlformats.org/officeDocument/2006/relationships/package" Target="../embeddings/Microsoft_Word_Document12.docx"/><Relationship Id="rId6" Type="http://schemas.openxmlformats.org/officeDocument/2006/relationships/image" Target="../media/image38.emf"/><Relationship Id="rId7" Type="http://schemas.openxmlformats.org/officeDocument/2006/relationships/package" Target="../embeddings/Microsoft_Word_Document13.docx"/><Relationship Id="rId8" Type="http://schemas.openxmlformats.org/officeDocument/2006/relationships/image" Target="../media/image39.emf"/><Relationship Id="rId9" Type="http://schemas.openxmlformats.org/officeDocument/2006/relationships/package" Target="../embeddings/Microsoft_Word_Document14.docx"/><Relationship Id="rId10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4" Type="http://schemas.openxmlformats.org/officeDocument/2006/relationships/image" Target="../media/image38.emf"/><Relationship Id="rId5" Type="http://schemas.openxmlformats.org/officeDocument/2006/relationships/image" Target="../media/image44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Relationship Id="rId3" Type="http://schemas.openxmlformats.org/officeDocument/2006/relationships/image" Target="../media/image4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jpg"/><Relationship Id="rId3" Type="http://schemas.openxmlformats.org/officeDocument/2006/relationships/image" Target="../media/image4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4" Type="http://schemas.openxmlformats.org/officeDocument/2006/relationships/image" Target="../media/image4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Saee Paliwal</a:t>
            </a:r>
          </a:p>
          <a:p>
            <a:r>
              <a:rPr lang="en-US" dirty="0" smtClean="0"/>
              <a:t>TNU CPC</a:t>
            </a:r>
          </a:p>
          <a:p>
            <a:r>
              <a:rPr lang="en-US" dirty="0" smtClean="0"/>
              <a:t>August, 2016</a:t>
            </a:r>
            <a:endParaRPr lang="en-US" dirty="0"/>
          </a:p>
        </p:txBody>
      </p:sp>
      <p:pic>
        <p:nvPicPr>
          <p:cNvPr id="4" name="Picture 3" descr="ingredients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0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77425" y="3456814"/>
            <a:ext cx="71099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Jayne Print YOFF"/>
                <a:cs typeface="Jayne Print YOFF"/>
              </a:rPr>
              <a:t>Modeling Basics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Special Elite"/>
                <a:cs typeface="Special Elite"/>
              </a:rPr>
              <a:t>The start-to-finish of Bayesian Cognitive Modeling</a:t>
            </a:r>
            <a:endParaRPr lang="en-US" sz="2000" dirty="0">
              <a:solidFill>
                <a:schemeClr val="bg1"/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8980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75925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 - prior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pic>
        <p:nvPicPr>
          <p:cNvPr id="9" name="hollow_mask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7648" y="1733179"/>
            <a:ext cx="5647764" cy="423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16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256712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3316940"/>
            <a:ext cx="8396941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3 elements: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A Model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Parameters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Data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491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1416658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Theorem: model 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2166469"/>
            <a:ext cx="8396941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What distribution family do you choose for your prior and likelihood?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Gaussian?                                               Beta?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ea typeface="Lucida Grand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</a:p>
        </p:txBody>
      </p:sp>
      <p:pic>
        <p:nvPicPr>
          <p:cNvPr id="15" name="Picture 14" descr="norm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02" y="3553706"/>
            <a:ext cx="4259182" cy="2721144"/>
          </a:xfrm>
          <a:prstGeom prst="rect">
            <a:avLst/>
          </a:prstGeom>
        </p:spPr>
      </p:pic>
      <p:pic>
        <p:nvPicPr>
          <p:cNvPr id="4" name="Picture 3" descr="bet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884" y="3389798"/>
            <a:ext cx="3735291" cy="298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2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1538952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Theorem: parameters </a:t>
            </a:r>
            <a:r>
              <a:rPr lang="en-US" sz="4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Lucida Grande"/>
                <a:cs typeface="Special Elite"/>
              </a:rPr>
              <a:t>θ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2288763"/>
            <a:ext cx="839694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Parameters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θ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– this can be mean and variance, or density parameters, etc.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</a:p>
        </p:txBody>
      </p:sp>
      <p:pic>
        <p:nvPicPr>
          <p:cNvPr id="2" name="Picture 1" descr="norm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119" y="2856484"/>
            <a:ext cx="5094940" cy="325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23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247748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Theorem: data y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3227300"/>
            <a:ext cx="83969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This is whatever information you get from your environment.</a:t>
            </a:r>
          </a:p>
        </p:txBody>
      </p:sp>
    </p:spTree>
    <p:extLst>
      <p:ext uri="{BB962C8B-B14F-4D97-AF65-F5344CB8AC3E}">
        <p14:creationId xmlns:p14="http://schemas.microsoft.com/office/powerpoint/2010/main" val="721536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75925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  </a:t>
            </a:r>
            <a:r>
              <a:rPr lang="en-US" sz="2000" dirty="0" smtClean="0"/>
              <a:t> 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530" y="1509065"/>
            <a:ext cx="8396941" cy="50783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M  + Parameters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θ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ea typeface="Lucida Grand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+ Data 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Prior:</a:t>
            </a:r>
            <a:r>
              <a:rPr lang="en-US" dirty="0" smtClean="0"/>
              <a:t>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Likelihood: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Posterior: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Evidence: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Bayes’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Theorem:   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= </a:t>
            </a:r>
            <a:r>
              <a:rPr lang="en-US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* Prior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		                                           Model Evidence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evidence is difficult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to compute, so we work with: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339569" y="5917452"/>
            <a:ext cx="4303059" cy="627528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3415139"/>
              </p:ext>
            </p:extLst>
          </p:nvPr>
        </p:nvGraphicFramePr>
        <p:xfrm>
          <a:off x="1600195" y="2046941"/>
          <a:ext cx="9889375" cy="320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1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195" y="2046941"/>
                        <a:ext cx="9889375" cy="3204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05833"/>
              </p:ext>
            </p:extLst>
          </p:nvPr>
        </p:nvGraphicFramePr>
        <p:xfrm>
          <a:off x="2341517" y="2629646"/>
          <a:ext cx="9148053" cy="296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2" name="Document" r:id="rId5" imgW="5486400" imgH="177800" progId="Word.Document.12">
                  <p:embed/>
                </p:oleObj>
              </mc:Choice>
              <mc:Fallback>
                <p:oleObj name="Document" r:id="rId5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41517" y="2629646"/>
                        <a:ext cx="9148053" cy="2964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2570744"/>
              </p:ext>
            </p:extLst>
          </p:nvPr>
        </p:nvGraphicFramePr>
        <p:xfrm>
          <a:off x="2690901" y="4990352"/>
          <a:ext cx="9461841" cy="963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3" name="Document" r:id="rId7" imgW="5486400" imgH="558800" progId="Word.Document.12">
                  <p:embed/>
                </p:oleObj>
              </mc:Choice>
              <mc:Fallback>
                <p:oleObj name="Document" r:id="rId7" imgW="54864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90901" y="4990352"/>
                        <a:ext cx="9461841" cy="963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2580"/>
              </p:ext>
            </p:extLst>
          </p:nvPr>
        </p:nvGraphicFramePr>
        <p:xfrm>
          <a:off x="4777348" y="6067611"/>
          <a:ext cx="9428307" cy="30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4" name="Document" r:id="rId9" imgW="5486400" imgH="177800" progId="Word.Document.12">
                  <p:embed/>
                </p:oleObj>
              </mc:Choice>
              <mc:Fallback>
                <p:oleObj name="Document" r:id="rId9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77348" y="6067611"/>
                        <a:ext cx="9428307" cy="30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9990310"/>
              </p:ext>
            </p:extLst>
          </p:nvPr>
        </p:nvGraphicFramePr>
        <p:xfrm>
          <a:off x="2060813" y="3166033"/>
          <a:ext cx="9866294" cy="319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5" name="Document" r:id="rId11" imgW="5486400" imgH="177800" progId="Word.Document.12">
                  <p:embed/>
                </p:oleObj>
              </mc:Choice>
              <mc:Fallback>
                <p:oleObj name="Document" r:id="rId11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60813" y="3166033"/>
                        <a:ext cx="9866294" cy="319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2134615"/>
              </p:ext>
            </p:extLst>
          </p:nvPr>
        </p:nvGraphicFramePr>
        <p:xfrm>
          <a:off x="2769254" y="3599889"/>
          <a:ext cx="9428162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6" name="Document" r:id="rId13" imgW="5486400" imgH="406400" progId="Word.Document.12">
                  <p:embed/>
                </p:oleObj>
              </mc:Choice>
              <mc:Fallback>
                <p:oleObj name="Document" r:id="rId13" imgW="5486400" imgH="4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69254" y="3599889"/>
                        <a:ext cx="9428162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7236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</a:t>
            </a:r>
            <a:r>
              <a:rPr lang="en-US" dirty="0" smtClean="0"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</a:t>
            </a:r>
            <a:r>
              <a:rPr lang="en-US" dirty="0" smtClean="0"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ripe </a:t>
            </a:r>
            <a:r>
              <a:rPr lang="en-US" dirty="0" smtClean="0">
                <a:latin typeface="Special Elite"/>
                <a:cs typeface="Special Elite"/>
              </a:rPr>
              <a:t>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</a:t>
            </a:r>
            <a:r>
              <a:rPr lang="en-US" dirty="0" smtClean="0">
                <a:latin typeface="Special Elite"/>
                <a:cs typeface="Special Elite"/>
              </a:rPr>
              <a:t>1 </a:t>
            </a:r>
            <a:r>
              <a:rPr lang="en-US" dirty="0" smtClean="0"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</a:t>
            </a:r>
            <a:r>
              <a:rPr lang="en-US" dirty="0" smtClean="0">
                <a:latin typeface="Special Elite"/>
                <a:cs typeface="Special Elite"/>
              </a:rPr>
              <a:t>cups </a:t>
            </a:r>
            <a:r>
              <a:rPr lang="en-US" dirty="0" smtClean="0">
                <a:latin typeface="Special Elite"/>
                <a:cs typeface="Special Elite"/>
              </a:rPr>
              <a:t>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  <a:endParaRPr lang="en-US" dirty="0" smtClean="0">
              <a:latin typeface="Special Elite"/>
              <a:cs typeface="Special Elit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90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wooden-cutting-793x52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8" t="1654" r="6702" b="5192"/>
          <a:stretch/>
        </p:blipFill>
        <p:spPr>
          <a:xfrm>
            <a:off x="0" y="-275860"/>
            <a:ext cx="9652000" cy="713386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166470" y="2652423"/>
            <a:ext cx="5109883" cy="2158636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Our problem:</a:t>
            </a:r>
            <a:b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</a:br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The </a:t>
            </a:r>
            <a:b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</a:br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Tricky Coin</a:t>
            </a:r>
            <a:endParaRPr lang="en-US" sz="4000" dirty="0">
              <a:solidFill>
                <a:srgbClr val="FFFFFF"/>
              </a:solidFill>
              <a:latin typeface="Jayne Print YOFF"/>
              <a:cs typeface="Jayne Print YOFF"/>
            </a:endParaRPr>
          </a:p>
        </p:txBody>
      </p:sp>
    </p:spTree>
    <p:extLst>
      <p:ext uri="{BB962C8B-B14F-4D97-AF65-F5344CB8AC3E}">
        <p14:creationId xmlns:p14="http://schemas.microsoft.com/office/powerpoint/2010/main" val="486498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1. 1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2. 1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ripe </a:t>
            </a:r>
            <a:r>
              <a:rPr lang="en-US" dirty="0" smtClean="0">
                <a:latin typeface="Special Elite"/>
                <a:cs typeface="Special Elite"/>
              </a:rPr>
              <a:t>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</a:t>
            </a:r>
            <a:r>
              <a:rPr lang="en-US" dirty="0" smtClean="0">
                <a:latin typeface="Special Elite"/>
                <a:cs typeface="Special Elite"/>
              </a:rPr>
              <a:t>1 </a:t>
            </a:r>
            <a:r>
              <a:rPr lang="en-US" dirty="0" smtClean="0"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</a:t>
            </a:r>
            <a:r>
              <a:rPr lang="en-US" dirty="0" smtClean="0">
                <a:latin typeface="Special Elite"/>
                <a:cs typeface="Special Elite"/>
              </a:rPr>
              <a:t>cups </a:t>
            </a:r>
            <a:r>
              <a:rPr lang="en-US" dirty="0" smtClean="0">
                <a:latin typeface="Special Elite"/>
                <a:cs typeface="Special Elite"/>
              </a:rPr>
              <a:t>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  <a:endParaRPr lang="en-US" dirty="0" smtClean="0">
              <a:latin typeface="Special Elite"/>
              <a:cs typeface="Special Elit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99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1: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Question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What is the probability of heads?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4" name="Picture 3" descr="coin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0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17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388455"/>
            <a:ext cx="9144000" cy="7796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 </a:t>
            </a:r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Jayne Print YOFF"/>
                <a:cs typeface="Jayne Print YOFF"/>
              </a:rPr>
              <a:t>Starters</a:t>
            </a:r>
            <a:endParaRPr lang="en-US" sz="4000" dirty="0" smtClean="0">
              <a:solidFill>
                <a:schemeClr val="accent6">
                  <a:lumMod val="75000"/>
                </a:schemeClr>
              </a:solidFill>
              <a:latin typeface="Jayne Print YOFF"/>
              <a:cs typeface="Jayne Print YOFF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1708" y="1229638"/>
            <a:ext cx="185270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ho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 cognitive agents model (insects, animals, humans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).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9827" y="1229638"/>
            <a:ext cx="203199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hat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Learning from data to understand and make predictions about one’s surroundings.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37002" y="1229638"/>
            <a:ext cx="174064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here</a:t>
            </a: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Everywhere,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in all situations.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67297" y="1229638"/>
            <a:ext cx="1389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when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 day, every day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411053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ow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algn="ctr"/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Frequentists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Bayesian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21175" y="1229638"/>
            <a:ext cx="215152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</a:t>
            </a: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The ability to understand and predict our environments ensures our survival.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Picture 12" descr="spice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97"/>
          <a:stretch/>
        </p:blipFill>
        <p:spPr>
          <a:xfrm>
            <a:off x="0" y="4447038"/>
            <a:ext cx="9144000" cy="2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3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567780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2: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Hypothesis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1422182"/>
            <a:ext cx="73510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3 competing hypotheses encoded in priors</a:t>
            </a:r>
          </a:p>
          <a:p>
            <a:pPr marL="400050" indent="-400050">
              <a:buAutoNum type="romanLcParenBoth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have no information about the coin = Uniform prior</a:t>
            </a:r>
          </a:p>
          <a:p>
            <a:pPr marL="400050" indent="-400050">
              <a:buAutoNum type="romanLcParenBoth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believe the coin to be fair = prior around 0.5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marL="400050" indent="-400050">
              <a:buAutoNum type="romanLcParenBoth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have a suspicion that the coin is unfair = prior around 0.2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class: Beta distribution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7647" y="3959414"/>
            <a:ext cx="767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1                          Prior 2                              Prior 3     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10" name="Picture 9" descr="Figure1_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07" y="4328746"/>
            <a:ext cx="2878130" cy="2160000"/>
          </a:xfrm>
          <a:prstGeom prst="rect">
            <a:avLst/>
          </a:prstGeom>
        </p:spPr>
      </p:pic>
      <p:pic>
        <p:nvPicPr>
          <p:cNvPr id="12" name="Picture 11" descr="Figure1_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563" y="4328746"/>
            <a:ext cx="2878130" cy="2160000"/>
          </a:xfrm>
          <a:prstGeom prst="rect">
            <a:avLst/>
          </a:prstGeom>
        </p:spPr>
      </p:pic>
      <p:pic>
        <p:nvPicPr>
          <p:cNvPr id="13" name="Picture 12" descr="Figure1_3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693" y="4328746"/>
            <a:ext cx="2878130" cy="2160000"/>
          </a:xfrm>
          <a:prstGeom prst="rect">
            <a:avLst/>
          </a:prstGeom>
        </p:spPr>
      </p:pic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912849"/>
              </p:ext>
            </p:extLst>
          </p:nvPr>
        </p:nvGraphicFramePr>
        <p:xfrm>
          <a:off x="2823881" y="3513271"/>
          <a:ext cx="8886851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9" name="Document" r:id="rId6" imgW="5486400" imgH="177800" progId="Word.Document.12">
                  <p:embed/>
                </p:oleObj>
              </mc:Choice>
              <mc:Fallback>
                <p:oleObj name="Document" r:id="rId6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23881" y="3513271"/>
                        <a:ext cx="8886851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5811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</a:t>
            </a:r>
            <a:r>
              <a:rPr lang="en-US" dirty="0" smtClean="0"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</a:t>
            </a:r>
            <a:r>
              <a:rPr lang="en-US" dirty="0" smtClean="0"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3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1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ripe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Model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4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1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solidFill>
                  <a:srgbClr val="FF6600"/>
                </a:solidFill>
                <a:latin typeface="Special Elite"/>
                <a:cs typeface="Special Elite"/>
              </a:rPr>
              <a:t>Tbsp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</a:t>
            </a:r>
            <a:r>
              <a:rPr lang="en-US" dirty="0" smtClean="0">
                <a:latin typeface="Special Elite"/>
                <a:cs typeface="Special Elite"/>
              </a:rPr>
              <a:t>cups </a:t>
            </a:r>
            <a:r>
              <a:rPr lang="en-US" dirty="0" smtClean="0">
                <a:latin typeface="Special Elite"/>
                <a:cs typeface="Special Elite"/>
              </a:rPr>
              <a:t>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  <a:endParaRPr lang="en-US" dirty="0" smtClean="0">
              <a:latin typeface="Special Elite"/>
              <a:cs typeface="Special Elit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99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42520" y="407615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3: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2520" y="1336722"/>
            <a:ext cx="7351058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Beta-binomial model.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Prior: Beta distribution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Likelihood: Binomial distribution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For 65 successes, our likelihood looks as follows: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2221465"/>
              </p:ext>
            </p:extLst>
          </p:nvPr>
        </p:nvGraphicFramePr>
        <p:xfrm>
          <a:off x="2868706" y="2323827"/>
          <a:ext cx="8886851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68706" y="2323827"/>
                        <a:ext cx="8886851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33995"/>
              </p:ext>
            </p:extLst>
          </p:nvPr>
        </p:nvGraphicFramePr>
        <p:xfrm>
          <a:off x="2868706" y="3255864"/>
          <a:ext cx="8886857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8" name="Document" r:id="rId5" imgW="5486400" imgH="177800" progId="Word.Document.12">
                  <p:embed/>
                </p:oleObj>
              </mc:Choice>
              <mc:Fallback>
                <p:oleObj name="Document" r:id="rId5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68706" y="3255864"/>
                        <a:ext cx="8886857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 descr="Figure2_1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20" y="4199045"/>
            <a:ext cx="2878130" cy="2160000"/>
          </a:xfrm>
          <a:prstGeom prst="rect">
            <a:avLst/>
          </a:prstGeom>
        </p:spPr>
      </p:pic>
      <p:pic>
        <p:nvPicPr>
          <p:cNvPr id="13" name="Picture 12" descr="Figure2_2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650" y="4199045"/>
            <a:ext cx="2878130" cy="2160000"/>
          </a:xfrm>
          <a:prstGeom prst="rect">
            <a:avLst/>
          </a:prstGeom>
        </p:spPr>
      </p:pic>
      <p:pic>
        <p:nvPicPr>
          <p:cNvPr id="14" name="Picture 13" descr="Figure2_3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510" y="4199045"/>
            <a:ext cx="287813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433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447676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4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Simulations</a:t>
            </a:r>
            <a:endParaRPr lang="en-US" sz="2200" dirty="0">
              <a:solidFill>
                <a:srgbClr val="FF6600"/>
              </a:solidFill>
            </a:endParaRPr>
          </a:p>
        </p:txBody>
      </p:sp>
      <p:pic>
        <p:nvPicPr>
          <p:cNvPr id="13" name="Picture 12" descr="Figure3_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612" y="1401897"/>
            <a:ext cx="6722329" cy="1800000"/>
          </a:xfrm>
          <a:prstGeom prst="rect">
            <a:avLst/>
          </a:prstGeom>
        </p:spPr>
      </p:pic>
      <p:pic>
        <p:nvPicPr>
          <p:cNvPr id="14" name="Picture 13" descr="Figure3_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612" y="3201897"/>
            <a:ext cx="6722329" cy="1800000"/>
          </a:xfrm>
          <a:prstGeom prst="rect">
            <a:avLst/>
          </a:prstGeom>
        </p:spPr>
      </p:pic>
      <p:pic>
        <p:nvPicPr>
          <p:cNvPr id="15" name="Picture 14" descr="Figure3_3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612" y="4991309"/>
            <a:ext cx="6722329" cy="180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4000" y="1570584"/>
            <a:ext cx="3914589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Simulate 65 successes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1: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2: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3: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11597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</a:t>
            </a:r>
            <a:r>
              <a:rPr lang="en-US" dirty="0" smtClean="0"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</a:t>
            </a:r>
            <a:r>
              <a:rPr lang="en-US" dirty="0" smtClean="0"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ripe </a:t>
            </a:r>
            <a:r>
              <a:rPr lang="en-US" dirty="0" smtClean="0">
                <a:latin typeface="Special Elite"/>
                <a:cs typeface="Special Elite"/>
              </a:rPr>
              <a:t>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</a:t>
            </a:r>
            <a:r>
              <a:rPr lang="en-US" dirty="0" smtClean="0">
                <a:latin typeface="Special Elite"/>
                <a:cs typeface="Special Elite"/>
              </a:rPr>
              <a:t>1 </a:t>
            </a:r>
            <a:r>
              <a:rPr lang="en-US" dirty="0" smtClean="0"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Simulations</a:t>
            </a: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5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1 medium-sized Task</a:t>
            </a:r>
            <a:endParaRPr lang="en-US" dirty="0" smtClean="0">
              <a:solidFill>
                <a:srgbClr val="FF6600"/>
              </a:solidFill>
              <a:latin typeface="Special Elite"/>
              <a:cs typeface="Special Elite"/>
            </a:endParaRPr>
          </a:p>
          <a:p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6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. 2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cups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  <a:endParaRPr lang="en-US" dirty="0" smtClean="0">
              <a:latin typeface="Special Elite"/>
              <a:cs typeface="Special Elit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75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235231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5: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Task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- Coin toss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3206716"/>
            <a:ext cx="73510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Our task is to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observe 100 coin flips and estimate the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probability of heads. 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Say we observe 65 successes (heads).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721744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235231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6: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Data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3032955"/>
            <a:ext cx="7351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pecial Elite"/>
                <a:cs typeface="Special Elite"/>
              </a:rPr>
              <a:t>Say we now play the task. We observe a set number of heads, say 45 heads out of 100 tosses.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10767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</a:t>
            </a:r>
            <a:r>
              <a:rPr lang="en-US" dirty="0" smtClean="0"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</a:t>
            </a:r>
            <a:r>
              <a:rPr lang="en-US" dirty="0" smtClean="0"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ripe </a:t>
            </a:r>
            <a:r>
              <a:rPr lang="en-US" dirty="0" smtClean="0">
                <a:latin typeface="Special Elite"/>
                <a:cs typeface="Special Elite"/>
              </a:rPr>
              <a:t>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</a:t>
            </a:r>
            <a:r>
              <a:rPr lang="en-US" dirty="0" smtClean="0">
                <a:latin typeface="Special Elite"/>
                <a:cs typeface="Special Elite"/>
              </a:rPr>
              <a:t>1 </a:t>
            </a:r>
            <a:r>
              <a:rPr lang="en-US" dirty="0" smtClean="0"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</a:t>
            </a:r>
            <a:r>
              <a:rPr lang="en-US" dirty="0" smtClean="0">
                <a:latin typeface="Special Elite"/>
                <a:cs typeface="Special Elite"/>
              </a:rPr>
              <a:t>cups </a:t>
            </a:r>
            <a:r>
              <a:rPr lang="en-US" dirty="0" smtClean="0">
                <a:latin typeface="Special Elite"/>
                <a:cs typeface="Special Elite"/>
              </a:rPr>
              <a:t>Data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7. </a:t>
            </a:r>
            <a:r>
              <a:rPr lang="en-US" dirty="0">
                <a:solidFill>
                  <a:srgbClr val="FF6600"/>
                </a:solidFill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Technique</a:t>
            </a:r>
            <a:endParaRPr lang="en-US" dirty="0" smtClean="0">
              <a:solidFill>
                <a:srgbClr val="FF6600"/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  <a:endParaRPr lang="en-US" dirty="0" smtClean="0">
              <a:latin typeface="Special Elite"/>
              <a:cs typeface="Special Elit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0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83642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6: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Inversion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/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</a:b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571495"/>
            <a:ext cx="8399907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pecial Elite"/>
                <a:cs typeface="Special Elite"/>
              </a:rPr>
              <a:t>We now want to </a:t>
            </a:r>
            <a:r>
              <a:rPr lang="en-US" dirty="0" smtClean="0">
                <a:latin typeface="Special Elite"/>
                <a:cs typeface="Special Elite"/>
              </a:rPr>
              <a:t>assess </a:t>
            </a:r>
            <a:r>
              <a:rPr lang="en-US" dirty="0">
                <a:latin typeface="Special Elite"/>
                <a:cs typeface="Special Elite"/>
              </a:rPr>
              <a:t>which of our competing hypotheses (i.e. our 3 priors) is most plausible. In order to do so, we invert our Beta-Binomial model on the observed data</a:t>
            </a:r>
            <a:r>
              <a:rPr lang="en-US" dirty="0" smtClean="0">
                <a:latin typeface="Special Elite"/>
                <a:cs typeface="Special Elite"/>
              </a:rPr>
              <a:t>. This involves approximating the posterior distribution.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Markov Chain Monte Carlo (MCMC): 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Mechanism: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sample from a proposal distribution and generate a set of plausible samples from the posterior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Advantages: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more precise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Drawbacks: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computationally intensive (often takes a long time)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 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Bayes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Mechanism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Analytic inversion of a model under the mean field approximation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Advantages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e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xtremely fast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Drawbacks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often inexact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6514356" y="6204438"/>
            <a:ext cx="262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More info: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Tuesday afternoon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990502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730" y="311966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Inversion continued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730" y="1148952"/>
            <a:ext cx="8399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 Bayes uses free energy as its variational principle to calculate an approximate posterior.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Free energy is the lower bound on model evidence.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412440"/>
              </p:ext>
            </p:extLst>
          </p:nvPr>
        </p:nvGraphicFramePr>
        <p:xfrm>
          <a:off x="330554" y="2151081"/>
          <a:ext cx="9428307" cy="30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7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554" y="2151081"/>
                        <a:ext cx="9428307" cy="30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5" name="Group 24"/>
          <p:cNvGrpSpPr/>
          <p:nvPr/>
        </p:nvGrpSpPr>
        <p:grpSpPr>
          <a:xfrm>
            <a:off x="285731" y="2508812"/>
            <a:ext cx="8465671" cy="1046960"/>
            <a:chOff x="499035" y="3002124"/>
            <a:chExt cx="8465671" cy="1046960"/>
          </a:xfrm>
        </p:grpSpPr>
        <p:sp>
          <p:nvSpPr>
            <p:cNvPr id="7" name="TextBox 6"/>
            <p:cNvSpPr txBox="1"/>
            <p:nvPr/>
          </p:nvSpPr>
          <p:spPr>
            <a:xfrm>
              <a:off x="1524000" y="3499397"/>
              <a:ext cx="2256118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Expected Log-joint</a:t>
              </a:r>
            </a:p>
            <a:p>
              <a:pPr algn="ctr"/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Accuracy)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988177" y="3525864"/>
              <a:ext cx="153894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Entropy</a:t>
              </a:r>
            </a:p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(Complexity)</a:t>
              </a:r>
            </a:p>
          </p:txBody>
        </p:sp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15580675"/>
                </p:ext>
              </p:extLst>
            </p:nvPr>
          </p:nvGraphicFramePr>
          <p:xfrm>
            <a:off x="499035" y="3002124"/>
            <a:ext cx="8465671" cy="5487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38" name="Document" r:id="rId5" imgW="5486400" imgH="355600" progId="Word.Document.12">
                    <p:embed/>
                  </p:oleObj>
                </mc:Choice>
                <mc:Fallback>
                  <p:oleObj name="Document" r:id="rId5" imgW="5486400" imgH="3556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99035" y="3002124"/>
                          <a:ext cx="8465671" cy="5487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" name="Group 10"/>
          <p:cNvGrpSpPr/>
          <p:nvPr/>
        </p:nvGrpSpPr>
        <p:grpSpPr>
          <a:xfrm>
            <a:off x="5313815" y="3514364"/>
            <a:ext cx="10100657" cy="3274183"/>
            <a:chOff x="5674662" y="3607732"/>
            <a:chExt cx="10100657" cy="3274183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5674662" y="4028149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5674662" y="6881914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5" name="Object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73987235"/>
                </p:ext>
              </p:extLst>
            </p:nvPr>
          </p:nvGraphicFramePr>
          <p:xfrm>
            <a:off x="6335061" y="3607732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39" name="Document" r:id="rId7" imgW="5486400" imgH="177800" progId="Word.Document.12">
                    <p:embed/>
                  </p:oleObj>
                </mc:Choice>
                <mc:Fallback>
                  <p:oleObj name="Document" r:id="rId7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335061" y="3607732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7" name="Straight Arrow Connector 16"/>
            <p:cNvCxnSpPr/>
            <p:nvPr/>
          </p:nvCxnSpPr>
          <p:spPr>
            <a:xfrm flipV="1">
              <a:off x="7482545" y="4855882"/>
              <a:ext cx="0" cy="2026033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812121" y="4835168"/>
              <a:ext cx="2211272" cy="0"/>
            </a:xfrm>
            <a:prstGeom prst="line">
              <a:avLst/>
            </a:prstGeom>
            <a:ln>
              <a:solidFill>
                <a:srgbClr val="FF66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H="1" flipV="1">
              <a:off x="6155769" y="4028149"/>
              <a:ext cx="14941" cy="807019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2" name="Object 2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47969557"/>
                </p:ext>
              </p:extLst>
            </p:nvPr>
          </p:nvGraphicFramePr>
          <p:xfrm>
            <a:off x="6347012" y="5246325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40" name="Document" r:id="rId9" imgW="5486400" imgH="177800" progId="Word.Document.12">
                    <p:embed/>
                  </p:oleObj>
                </mc:Choice>
                <mc:Fallback>
                  <p:oleObj name="Document" r:id="rId9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347012" y="5246325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19589747"/>
                </p:ext>
              </p:extLst>
            </p:nvPr>
          </p:nvGraphicFramePr>
          <p:xfrm>
            <a:off x="6242425" y="4235634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41" name="Document" r:id="rId11" imgW="5486400" imgH="177800" progId="Word.Document.12">
                    <p:embed/>
                  </p:oleObj>
                </mc:Choice>
                <mc:Fallback>
                  <p:oleObj name="Document" r:id="rId11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6242425" y="4235634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4" name="Group 13"/>
          <p:cNvGrpSpPr/>
          <p:nvPr/>
        </p:nvGrpSpPr>
        <p:grpSpPr>
          <a:xfrm>
            <a:off x="1118329" y="3529304"/>
            <a:ext cx="10100657" cy="3274184"/>
            <a:chOff x="1879603" y="3534863"/>
            <a:chExt cx="10100657" cy="3274184"/>
          </a:xfrm>
        </p:grpSpPr>
        <p:cxnSp>
          <p:nvCxnSpPr>
            <p:cNvPr id="31" name="Straight Connector 30"/>
            <p:cNvCxnSpPr/>
            <p:nvPr/>
          </p:nvCxnSpPr>
          <p:spPr>
            <a:xfrm>
              <a:off x="1879603" y="3955280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879603" y="6809045"/>
              <a:ext cx="2348731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3" name="Object 3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2365191"/>
                </p:ext>
              </p:extLst>
            </p:nvPr>
          </p:nvGraphicFramePr>
          <p:xfrm>
            <a:off x="2540002" y="3534863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42" name="Document" r:id="rId13" imgW="5486400" imgH="177800" progId="Word.Document.12">
                    <p:embed/>
                  </p:oleObj>
                </mc:Choice>
                <mc:Fallback>
                  <p:oleObj name="Document" r:id="rId13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540002" y="3534863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4" name="Straight Arrow Connector 33"/>
            <p:cNvCxnSpPr/>
            <p:nvPr/>
          </p:nvCxnSpPr>
          <p:spPr>
            <a:xfrm flipV="1">
              <a:off x="3687486" y="5479003"/>
              <a:ext cx="0" cy="1330044"/>
            </a:xfrm>
            <a:prstGeom prst="straightConnector1">
              <a:avLst/>
            </a:prstGeom>
            <a:ln>
              <a:solidFill>
                <a:srgbClr val="FF66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2017062" y="5475067"/>
              <a:ext cx="2211272" cy="0"/>
            </a:xfrm>
            <a:prstGeom prst="line">
              <a:avLst/>
            </a:prstGeom>
            <a:ln>
              <a:solidFill>
                <a:srgbClr val="FF66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2360710" y="3955281"/>
              <a:ext cx="1" cy="1519786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37" name="Object 3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11660226"/>
                </p:ext>
              </p:extLst>
            </p:nvPr>
          </p:nvGraphicFramePr>
          <p:xfrm>
            <a:off x="2551953" y="5726280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43" name="Document" r:id="rId14" imgW="5486400" imgH="177800" progId="Word.Document.12">
                    <p:embed/>
                  </p:oleObj>
                </mc:Choice>
                <mc:Fallback>
                  <p:oleObj name="Document" r:id="rId14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551953" y="5726280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Object 3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30512787"/>
                </p:ext>
              </p:extLst>
            </p:nvPr>
          </p:nvGraphicFramePr>
          <p:xfrm>
            <a:off x="2447366" y="4398461"/>
            <a:ext cx="9428307" cy="3055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44" name="Document" r:id="rId15" imgW="5486400" imgH="177800" progId="Word.Document.12">
                    <p:embed/>
                  </p:oleObj>
                </mc:Choice>
                <mc:Fallback>
                  <p:oleObj name="Document" r:id="rId15" imgW="5486400" imgH="1778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2447366" y="4398461"/>
                          <a:ext cx="9428307" cy="30554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18" name="Straight Arrow Connector 17"/>
          <p:cNvCxnSpPr/>
          <p:nvPr/>
        </p:nvCxnSpPr>
        <p:spPr>
          <a:xfrm>
            <a:off x="3774873" y="5363882"/>
            <a:ext cx="1538942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716224" y="5006226"/>
            <a:ext cx="153894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Convergence</a:t>
            </a:r>
          </a:p>
        </p:txBody>
      </p:sp>
    </p:spTree>
    <p:extLst>
      <p:ext uri="{BB962C8B-B14F-4D97-AF65-F5344CB8AC3E}">
        <p14:creationId xmlns:p14="http://schemas.microsoft.com/office/powerpoint/2010/main" val="1087252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404040"/>
                </a:solidFill>
                <a:latin typeface="Jayne Print YOFF"/>
                <a:cs typeface="Jayne Print YOFF"/>
              </a:rPr>
              <a:t>The </a:t>
            </a:r>
            <a:r>
              <a:rPr lang="en-US" sz="4000" dirty="0" err="1" smtClean="0">
                <a:solidFill>
                  <a:srgbClr val="FF6600"/>
                </a:solidFill>
                <a:latin typeface="Jayne Print YOFF"/>
                <a:cs typeface="Jayne Print YOFF"/>
              </a:rPr>
              <a:t>Frequentist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Approach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1412" y="2943414"/>
            <a:ext cx="723152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Based on the data observed, calculate the likelihood of the occurrence of a given event. No additional information.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3991476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359361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Inversion results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2348428"/>
            <a:ext cx="839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Inversion results:</a:t>
            </a:r>
          </a:p>
        </p:txBody>
      </p:sp>
      <p:pic>
        <p:nvPicPr>
          <p:cNvPr id="4" name="Picture 3" descr="Figure_MH_Sample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8" r="786"/>
          <a:stretch/>
        </p:blipFill>
        <p:spPr>
          <a:xfrm>
            <a:off x="0" y="3258115"/>
            <a:ext cx="9144000" cy="2658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647" y="2754551"/>
            <a:ext cx="767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1                          Posterior 2             Posterior 3     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4232781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5180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8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selection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138204"/>
            <a:ext cx="8399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Free energy comparison allows us to select the best model.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264401" y="1747072"/>
            <a:ext cx="8465671" cy="1046960"/>
            <a:chOff x="499035" y="3002124"/>
            <a:chExt cx="8465671" cy="1046960"/>
          </a:xfrm>
        </p:grpSpPr>
        <p:sp>
          <p:nvSpPr>
            <p:cNvPr id="7" name="TextBox 6"/>
            <p:cNvSpPr txBox="1"/>
            <p:nvPr/>
          </p:nvSpPr>
          <p:spPr>
            <a:xfrm>
              <a:off x="1524000" y="3499397"/>
              <a:ext cx="2256118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Expected Log-joint</a:t>
              </a:r>
            </a:p>
            <a:p>
              <a:pPr algn="ctr"/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sz="1400" dirty="0" smtClean="0">
                  <a:solidFill>
                    <a:schemeClr val="accent6">
                      <a:lumMod val="75000"/>
                    </a:schemeClr>
                  </a:solidFill>
                  <a:latin typeface="Special Elite"/>
                  <a:cs typeface="Special Elite"/>
                </a:rPr>
                <a:t>Accuracy)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988177" y="3525864"/>
              <a:ext cx="153894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Entropy</a:t>
              </a:r>
            </a:p>
            <a:p>
              <a:pPr algn="ctr"/>
              <a:r>
                <a:rPr lang="en-US" sz="1400" dirty="0" smtClean="0">
                  <a:solidFill>
                    <a:schemeClr val="accent4">
                      <a:lumMod val="75000"/>
                    </a:schemeClr>
                  </a:solidFill>
                  <a:latin typeface="Special Elite"/>
                  <a:cs typeface="Special Elite"/>
                </a:rPr>
                <a:t>(Complexity)</a:t>
              </a:r>
            </a:p>
          </p:txBody>
        </p:sp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30952619"/>
                </p:ext>
              </p:extLst>
            </p:nvPr>
          </p:nvGraphicFramePr>
          <p:xfrm>
            <a:off x="499035" y="3002124"/>
            <a:ext cx="8465671" cy="5487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3" name="Document" r:id="rId3" imgW="5486400" imgH="355600" progId="Word.Document.12">
                    <p:embed/>
                  </p:oleObj>
                </mc:Choice>
                <mc:Fallback>
                  <p:oleObj name="Document" r:id="rId3" imgW="5486400" imgH="355600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99035" y="3002124"/>
                          <a:ext cx="8465671" cy="5487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Group 28"/>
          <p:cNvGrpSpPr/>
          <p:nvPr/>
        </p:nvGrpSpPr>
        <p:grpSpPr>
          <a:xfrm>
            <a:off x="2226235" y="3321772"/>
            <a:ext cx="6348511" cy="3289938"/>
            <a:chOff x="1918823" y="3619084"/>
            <a:chExt cx="6348511" cy="3289938"/>
          </a:xfrm>
        </p:grpSpPr>
        <p:pic>
          <p:nvPicPr>
            <p:cNvPr id="24" name="Picture 23" descr="Figure_ModelComparison.eps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8823" y="3773266"/>
              <a:ext cx="4178294" cy="3135756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488084" y="3619084"/>
              <a:ext cx="5779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Prior 1    Prior 2    Prior 3      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966639" y="2949763"/>
            <a:ext cx="478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Model comparison results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31" name="TextBox 30"/>
          <p:cNvSpPr txBox="1"/>
          <p:nvPr/>
        </p:nvSpPr>
        <p:spPr>
          <a:xfrm rot="16200000">
            <a:off x="-233342" y="4802471"/>
            <a:ext cx="4786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Free Energy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90320" y="6376847"/>
            <a:ext cx="4786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1               2                3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30" name="TextBox 29"/>
          <p:cNvSpPr txBox="1"/>
          <p:nvPr/>
        </p:nvSpPr>
        <p:spPr>
          <a:xfrm flipH="1">
            <a:off x="6514356" y="6204438"/>
            <a:ext cx="2629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More info: 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Tuesday Morning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927244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Winning model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~ Be(2,5)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~ Bin(45,100)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5" name="Picture 4" descr="Figure2_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63" y="3099442"/>
            <a:ext cx="4317195" cy="3240000"/>
          </a:xfrm>
          <a:prstGeom prst="rect">
            <a:avLst/>
          </a:prstGeom>
        </p:spPr>
      </p:pic>
      <p:pic>
        <p:nvPicPr>
          <p:cNvPr id="6" name="Picture 5" descr="Figure_MH_Sample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51" r="786"/>
          <a:stretch/>
        </p:blipFill>
        <p:spPr>
          <a:xfrm>
            <a:off x="4826001" y="3054619"/>
            <a:ext cx="406054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99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</a:t>
            </a:r>
            <a:r>
              <a:rPr lang="en-US" dirty="0" smtClean="0"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</a:t>
            </a:r>
            <a:r>
              <a:rPr lang="en-US" dirty="0" smtClean="0"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>
                <a:latin typeface="Special Elite"/>
                <a:cs typeface="Special Elite"/>
              </a:rPr>
              <a:t>3</a:t>
            </a:r>
            <a:r>
              <a:rPr lang="en-US" dirty="0" smtClean="0">
                <a:latin typeface="Special Elite"/>
                <a:cs typeface="Special Elite"/>
              </a:rPr>
              <a:t>. 1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ripe </a:t>
            </a:r>
            <a:r>
              <a:rPr lang="en-US" dirty="0" smtClean="0">
                <a:latin typeface="Special Elite"/>
                <a:cs typeface="Special Elite"/>
              </a:rPr>
              <a:t>Model</a:t>
            </a:r>
          </a:p>
          <a:p>
            <a:r>
              <a:rPr lang="en-US" dirty="0">
                <a:latin typeface="Special Elite"/>
                <a:cs typeface="Special Elite"/>
              </a:rPr>
              <a:t>4</a:t>
            </a:r>
            <a:r>
              <a:rPr lang="en-US" dirty="0" smtClean="0">
                <a:latin typeface="Special Elite"/>
                <a:cs typeface="Special Elite"/>
              </a:rPr>
              <a:t>. </a:t>
            </a:r>
            <a:r>
              <a:rPr lang="en-US" dirty="0" smtClean="0">
                <a:latin typeface="Special Elite"/>
                <a:cs typeface="Special Elite"/>
              </a:rPr>
              <a:t>1 </a:t>
            </a:r>
            <a:r>
              <a:rPr lang="en-US" dirty="0" smtClean="0"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Simulations</a:t>
            </a:r>
          </a:p>
          <a:p>
            <a:r>
              <a:rPr lang="en-US" dirty="0">
                <a:latin typeface="Special Elite"/>
                <a:cs typeface="Special Elite"/>
              </a:rPr>
              <a:t>5</a:t>
            </a:r>
            <a:r>
              <a:rPr lang="en-US" dirty="0" smtClean="0">
                <a:latin typeface="Special Elite"/>
                <a:cs typeface="Special Elite"/>
              </a:rPr>
              <a:t>. 1 medium-sized Task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>
                <a:latin typeface="Special Elite"/>
                <a:cs typeface="Special Elite"/>
              </a:rPr>
              <a:t>6</a:t>
            </a:r>
            <a:r>
              <a:rPr lang="en-US" dirty="0" smtClean="0">
                <a:latin typeface="Special Elite"/>
                <a:cs typeface="Special Elite"/>
              </a:rPr>
              <a:t>. 2 </a:t>
            </a:r>
            <a:r>
              <a:rPr lang="en-US" dirty="0" smtClean="0">
                <a:latin typeface="Special Elite"/>
                <a:cs typeface="Special Elite"/>
              </a:rPr>
              <a:t>cups </a:t>
            </a:r>
            <a:r>
              <a:rPr lang="en-US" dirty="0" smtClean="0">
                <a:latin typeface="Special Elite"/>
                <a:cs typeface="Special Elite"/>
              </a:rPr>
              <a:t>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7. </a:t>
            </a:r>
            <a:r>
              <a:rPr lang="en-US" dirty="0">
                <a:latin typeface="Special Elite"/>
                <a:cs typeface="Special Elite"/>
              </a:rPr>
              <a:t>9”x12”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8. Model selection routine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solidFill>
                  <a:srgbClr val="FF6600"/>
                </a:solidFill>
                <a:latin typeface="Special Elite"/>
                <a:cs typeface="Special Elite"/>
              </a:rPr>
              <a:t>Serve with journal of your choice</a:t>
            </a:r>
            <a:endParaRPr lang="en-US" dirty="0" smtClean="0">
              <a:solidFill>
                <a:srgbClr val="FF6600"/>
              </a:solidFill>
              <a:latin typeface="Special Elite"/>
              <a:cs typeface="Special Elite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851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tting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4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7774" y="179294"/>
            <a:ext cx="6475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Jayne Print YOFF"/>
                <a:cs typeface="Jayne Print YOFF"/>
              </a:rPr>
              <a:t>Plate and serve!</a:t>
            </a:r>
            <a:endParaRPr lang="en-US" sz="6000" dirty="0">
              <a:solidFill>
                <a:schemeClr val="bg1"/>
              </a:solidFill>
              <a:latin typeface="Jayne Print YOFF"/>
              <a:cs typeface="Jayne Print YOFF"/>
            </a:endParaRPr>
          </a:p>
        </p:txBody>
      </p:sp>
      <p:pic>
        <p:nvPicPr>
          <p:cNvPr id="10" name="Picture 9" descr="Figure2_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86170">
            <a:off x="3513507" y="2378615"/>
            <a:ext cx="3013392" cy="256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196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17891"/>
            <a:ext cx="91440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Jayne Print YOFF"/>
                <a:cs typeface="Jayne Print YOFF"/>
              </a:rPr>
              <a:t>Thank </a:t>
            </a:r>
            <a:r>
              <a:rPr lang="en-US" sz="6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you</a:t>
            </a:r>
            <a:r>
              <a:rPr lang="en-US" sz="6000" dirty="0" smtClean="0">
                <a:latin typeface="Jayne Print YOFF"/>
                <a:cs typeface="Jayne Print YOFF"/>
              </a:rPr>
              <a:t>!</a:t>
            </a:r>
            <a:endParaRPr lang="en-US" sz="6000" dirty="0">
              <a:latin typeface="Jayne Print YOFF"/>
              <a:cs typeface="Jayne Print YOFF"/>
            </a:endParaRPr>
          </a:p>
        </p:txBody>
      </p:sp>
    </p:spTree>
    <p:extLst>
      <p:ext uri="{BB962C8B-B14F-4D97-AF65-F5344CB8AC3E}">
        <p14:creationId xmlns:p14="http://schemas.microsoft.com/office/powerpoint/2010/main" val="2984717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3797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Questions?</a:t>
            </a:r>
            <a:endParaRPr lang="en-US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87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24" y="855382"/>
            <a:ext cx="8591176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Metropolis-Hastings </a:t>
            </a:r>
            <a:endParaRPr lang="en-US" sz="2200" dirty="0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47059" y="1998382"/>
            <a:ext cx="7963647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Special Elite"/>
                <a:cs typeface="Special Elite"/>
              </a:rPr>
              <a:t>Goal</a:t>
            </a:r>
            <a:r>
              <a:rPr lang="en-US" dirty="0" smtClean="0">
                <a:latin typeface="Special Elite"/>
                <a:cs typeface="Special Elite"/>
              </a:rPr>
              <a:t>:</a:t>
            </a:r>
          </a:p>
          <a:p>
            <a:r>
              <a:rPr lang="en-US" dirty="0" smtClean="0">
                <a:latin typeface="Special Elite"/>
                <a:cs typeface="Special Elite"/>
              </a:rPr>
              <a:t>Generate samples</a:t>
            </a:r>
          </a:p>
          <a:p>
            <a:r>
              <a:rPr lang="en-US" dirty="0">
                <a:latin typeface="Special Elite"/>
                <a:cs typeface="Special Elite"/>
              </a:rPr>
              <a:t>f</a:t>
            </a:r>
            <a:r>
              <a:rPr lang="en-US" dirty="0" smtClean="0">
                <a:latin typeface="Special Elite"/>
                <a:cs typeface="Special Elite"/>
              </a:rPr>
              <a:t>rom the posterior</a:t>
            </a:r>
          </a:p>
          <a:p>
            <a:r>
              <a:rPr lang="en-US" dirty="0" smtClean="0">
                <a:latin typeface="Special Elite"/>
                <a:cs typeface="Special Elite"/>
              </a:rPr>
              <a:t>distribution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b="1" dirty="0" smtClean="0">
                <a:latin typeface="Special Elite"/>
                <a:cs typeface="Special Elite"/>
              </a:rPr>
              <a:t>Algorithm</a:t>
            </a:r>
            <a:r>
              <a:rPr lang="en-US" dirty="0" smtClean="0">
                <a:latin typeface="Special Elite"/>
                <a:cs typeface="Special Elite"/>
              </a:rPr>
              <a:t>: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pPr marL="342900" indent="-342900">
              <a:buAutoNum type="arabicPeriod"/>
            </a:pPr>
            <a:r>
              <a:rPr lang="en-US" dirty="0" smtClean="0">
                <a:latin typeface="Special Elite"/>
                <a:cs typeface="Special Elite"/>
              </a:rPr>
              <a:t>Generate a candidate parameter x* from the proposal distribution q(x)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Special Elite"/>
                <a:cs typeface="Special Elite"/>
              </a:rPr>
              <a:t>Calculate the acceptance ratio </a:t>
            </a:r>
            <a:r>
              <a:rPr lang="en-US" dirty="0" smtClean="0">
                <a:latin typeface="Lucida Grande"/>
                <a:ea typeface="Lucida Grande"/>
                <a:cs typeface="Lucida Grande"/>
              </a:rPr>
              <a:t>α</a:t>
            </a:r>
            <a:r>
              <a:rPr lang="en-US" dirty="0" smtClean="0">
                <a:latin typeface="Special Elite"/>
                <a:cs typeface="Special Elite"/>
              </a:rPr>
              <a:t> = f(x*)/f(x) where f is the approximate posterior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Special Elite"/>
                <a:cs typeface="Special Elite"/>
              </a:rPr>
              <a:t>If </a:t>
            </a:r>
            <a:r>
              <a:rPr lang="en-US" dirty="0">
                <a:latin typeface="Lucida Grande"/>
                <a:ea typeface="Lucida Grande"/>
                <a:cs typeface="Lucida Grande"/>
              </a:rPr>
              <a:t>α</a:t>
            </a:r>
            <a:r>
              <a:rPr lang="en-US" dirty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ＭＳ ゴシック"/>
                <a:ea typeface="ＭＳ ゴシック"/>
                <a:cs typeface="ＭＳ ゴシック"/>
              </a:rPr>
              <a:t>≥</a:t>
            </a:r>
            <a:r>
              <a:rPr lang="en-US" dirty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1, then automatically accept </a:t>
            </a:r>
          </a:p>
          <a:p>
            <a:pPr marL="342900" indent="-342900">
              <a:buAutoNum type="arabicPeriod"/>
            </a:pPr>
            <a:endParaRPr lang="en-US" dirty="0" smtClean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</p:txBody>
      </p:sp>
      <p:pic>
        <p:nvPicPr>
          <p:cNvPr id="5" name="Picture 4" descr="mh_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586" y="1964178"/>
            <a:ext cx="5602232" cy="183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647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824" y="1408199"/>
            <a:ext cx="8591176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Harmonic mean</a:t>
            </a:r>
            <a:endParaRPr lang="en-US" sz="2200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18000" y="10757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7059" y="2551199"/>
            <a:ext cx="79636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Simple approximation of the model evidence, often likened to the free energy (but not equivalent)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Functional form: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  <a:p>
            <a:endParaRPr lang="en-US" dirty="0">
              <a:latin typeface="Special Elite"/>
              <a:cs typeface="Special Elite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015469"/>
              </p:ext>
            </p:extLst>
          </p:nvPr>
        </p:nvGraphicFramePr>
        <p:xfrm>
          <a:off x="2764118" y="3743395"/>
          <a:ext cx="10889984" cy="1411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1" name="Document" r:id="rId3" imgW="5486400" imgH="711200" progId="Word.Document.12">
                  <p:embed/>
                </p:oleObj>
              </mc:Choice>
              <mc:Fallback>
                <p:oleObj name="Document" r:id="rId3" imgW="5486400" imgH="711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4118" y="3743395"/>
                        <a:ext cx="10889984" cy="1411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8351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prior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197411"/>
            <a:ext cx="7485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What information do we have before we see any data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?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318468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404040"/>
                </a:solidFill>
                <a:latin typeface="Jayne Print YOFF"/>
                <a:cs typeface="Jayne Print YOFF"/>
              </a:rPr>
              <a:t>The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Bayesian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approach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1412" y="2943414"/>
            <a:ext cx="8396941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Bayes’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Theorem: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  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* Prior 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		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1840459"/>
              </p:ext>
            </p:extLst>
          </p:nvPr>
        </p:nvGraphicFramePr>
        <p:xfrm>
          <a:off x="4197572" y="3250074"/>
          <a:ext cx="10274455" cy="3130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97572" y="3250074"/>
                        <a:ext cx="10274455" cy="3130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0849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nu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" t="14374" r="1845" b="14137"/>
          <a:stretch/>
        </p:blipFill>
        <p:spPr>
          <a:xfrm rot="5400000">
            <a:off x="-642472" y="1180354"/>
            <a:ext cx="6260353" cy="4646707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005295" y="1003972"/>
            <a:ext cx="3511176" cy="158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err="1" smtClean="0">
                <a:solidFill>
                  <a:srgbClr val="FF6600"/>
                </a:solidFill>
                <a:latin typeface="Jayne Print YOFF"/>
                <a:cs typeface="Jayne Print YOFF"/>
              </a:rPr>
              <a:t>Frequentist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approach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7179" y="851647"/>
            <a:ext cx="3585881" cy="534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656293" y="1055618"/>
            <a:ext cx="3841004" cy="4900706"/>
            <a:chOff x="745938" y="1583768"/>
            <a:chExt cx="3841004" cy="4900706"/>
          </a:xfrm>
        </p:grpSpPr>
        <p:sp>
          <p:nvSpPr>
            <p:cNvPr id="3" name="Rectangle 2"/>
            <p:cNvSpPr/>
            <p:nvPr/>
          </p:nvSpPr>
          <p:spPr>
            <a:xfrm>
              <a:off x="745938" y="1583768"/>
              <a:ext cx="3841004" cy="4900706"/>
            </a:xfrm>
            <a:prstGeom prst="rect">
              <a:avLst/>
            </a:prstGeom>
            <a:noFill/>
            <a:ln w="76200" cmpd="tri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81529" y="1583768"/>
              <a:ext cx="343647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Harrington"/>
                  <a:cs typeface="Harrington"/>
                </a:rPr>
                <a:t>Hamish’s Scottish </a:t>
              </a:r>
              <a:r>
                <a:rPr lang="en-US" sz="2000" dirty="0" err="1" smtClean="0">
                  <a:latin typeface="Harrington"/>
                  <a:cs typeface="Harrington"/>
                </a:rPr>
                <a:t>Taverne</a:t>
              </a:r>
              <a:r>
                <a:rPr lang="en-US" sz="2000" dirty="0" smtClean="0">
                  <a:latin typeface="Harrington"/>
                  <a:cs typeface="Harrington"/>
                </a:rPr>
                <a:t> Menu</a:t>
              </a:r>
              <a:endParaRPr lang="en-US" sz="2000" dirty="0">
                <a:latin typeface="Harrington"/>
                <a:cs typeface="Harrington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86119" y="2194123"/>
              <a:ext cx="3003177" cy="41857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Harrington"/>
                  <a:cs typeface="Harrington"/>
                </a:rPr>
                <a:t>Haggis </a:t>
              </a:r>
            </a:p>
            <a:p>
              <a:endParaRPr lang="en-US" sz="1400" dirty="0" smtClean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deluxe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supreme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a la mode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au gratin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Chicken </a:t>
              </a:r>
              <a:r>
                <a:rPr lang="en-US" sz="1400" dirty="0" err="1" smtClean="0">
                  <a:latin typeface="Harrington"/>
                  <a:cs typeface="Harrington"/>
                </a:rPr>
                <a:t>Tikka</a:t>
              </a:r>
              <a:r>
                <a:rPr lang="en-US" sz="1400" dirty="0" smtClean="0">
                  <a:latin typeface="Harrington"/>
                  <a:cs typeface="Harrington"/>
                </a:rPr>
                <a:t> Masala</a:t>
              </a:r>
            </a:p>
            <a:p>
              <a:endParaRPr lang="en-US" sz="1400" dirty="0" smtClean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</a:t>
              </a:r>
              <a:r>
                <a:rPr lang="en-US" sz="1400" dirty="0" err="1" smtClean="0">
                  <a:latin typeface="Harrington"/>
                  <a:cs typeface="Harrington"/>
                </a:rPr>
                <a:t>flambée</a:t>
              </a:r>
              <a:endParaRPr lang="en-US" sz="1400" dirty="0" smtClean="0">
                <a:latin typeface="Harrington"/>
                <a:cs typeface="Harrington"/>
              </a:endParaRP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surprise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Make-your-own Haggis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Something else involving Haggis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005295" y="2607826"/>
            <a:ext cx="3750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Looks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at the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of an event given the data alone (i.e. how 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frequently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does an event occur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)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odds ratio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, non-Haggis to Haggis: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1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9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5080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Applying </a:t>
            </a:r>
            <a:r>
              <a:rPr lang="en-US" sz="4000" dirty="0" smtClean="0">
                <a:solidFill>
                  <a:srgbClr val="FF00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Theorem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But! You have more information.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odds ratio                   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 4: 1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ratio                      1: </a:t>
            </a:r>
            <a:r>
              <a:rPr lang="en-US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9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odds ratio            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4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9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  <a:sym typeface="Wingdings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So there’s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about a 40% chance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that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you’re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not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eating sheep stomach. Success.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790648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Our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goal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197411"/>
            <a:ext cx="7485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Inferring generative models from observed data.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78246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97648" y="624783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 - prior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639" y="1760822"/>
            <a:ext cx="2733490" cy="444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0384" y="1720854"/>
            <a:ext cx="2794000" cy="4584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584" y="1714504"/>
            <a:ext cx="2133600" cy="459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0384" y="1760822"/>
            <a:ext cx="2794000" cy="444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/>
          <a:srcRect r="8209"/>
          <a:stretch/>
        </p:blipFill>
        <p:spPr>
          <a:xfrm>
            <a:off x="3445809" y="1760822"/>
            <a:ext cx="234315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53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4816</TotalTime>
  <Words>1480</Words>
  <Application>Microsoft Macintosh PowerPoint</Application>
  <PresentationFormat>On-screen Show (4:3)</PresentationFormat>
  <Paragraphs>338</Paragraphs>
  <Slides>38</Slides>
  <Notes>5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Microsoft Word Document</vt:lpstr>
      <vt:lpstr>Modeling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problem: The  Tricky Coin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4: Simulations</vt:lpstr>
      <vt:lpstr>PowerPoint Presentation</vt:lpstr>
      <vt:lpstr>PowerPoint Presentation</vt:lpstr>
      <vt:lpstr>PowerPoint Presentation</vt:lpstr>
      <vt:lpstr>PowerPoint Presentation</vt:lpstr>
      <vt:lpstr>Step 6: Model Inversion </vt:lpstr>
      <vt:lpstr>Inversion continued</vt:lpstr>
      <vt:lpstr>Inversion results</vt:lpstr>
      <vt:lpstr>Step 8: Model selection</vt:lpstr>
      <vt:lpstr>PowerPoint Presentation</vt:lpstr>
      <vt:lpstr>PowerPoint Presentation</vt:lpstr>
      <vt:lpstr>PowerPoint Presentation</vt:lpstr>
      <vt:lpstr>Thank you!</vt:lpstr>
      <vt:lpstr>Questions?</vt:lpstr>
      <vt:lpstr>Metropolis-Hastings </vt:lpstr>
      <vt:lpstr>Harmonic mean</vt:lpstr>
    </vt:vector>
  </TitlesOfParts>
  <Company>Translational Neuromodeling Unit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Basics</dc:title>
  <dc:creator>Saee Paliwal</dc:creator>
  <cp:lastModifiedBy>Saee Paliwal</cp:lastModifiedBy>
  <cp:revision>96</cp:revision>
  <dcterms:created xsi:type="dcterms:W3CDTF">2016-08-05T13:50:28Z</dcterms:created>
  <dcterms:modified xsi:type="dcterms:W3CDTF">2016-08-29T01:08:21Z</dcterms:modified>
</cp:coreProperties>
</file>

<file path=docProps/thumbnail.jpeg>
</file>